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7" r:id="rId7"/>
    <p:sldId id="266" r:id="rId8"/>
    <p:sldId id="265" r:id="rId9"/>
    <p:sldId id="260" r:id="rId10"/>
    <p:sldId id="271" r:id="rId11"/>
    <p:sldId id="270" r:id="rId12"/>
    <p:sldId id="269" r:id="rId13"/>
    <p:sldId id="268" r:id="rId14"/>
    <p:sldId id="276" r:id="rId15"/>
    <p:sldId id="275" r:id="rId16"/>
    <p:sldId id="274" r:id="rId17"/>
    <p:sldId id="277" r:id="rId18"/>
    <p:sldId id="273" r:id="rId19"/>
    <p:sldId id="272" r:id="rId20"/>
    <p:sldId id="258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 электротехники».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</a:t>
            </a:r>
          </a:p>
          <a:p>
            <a:pPr>
              <a:buNone/>
            </a:pPr>
            <a:r>
              <a:rPr lang="ru-RU" sz="2000" dirty="0" smtClean="0"/>
              <a:t>Б 93</a:t>
            </a:r>
          </a:p>
          <a:p>
            <a:pPr>
              <a:buNone/>
            </a:pPr>
            <a:r>
              <a:rPr lang="ru-RU" sz="2000" dirty="0" err="1" smtClean="0"/>
              <a:t>Бутырин</a:t>
            </a:r>
            <a:r>
              <a:rPr lang="ru-RU" sz="2000" dirty="0" smtClean="0"/>
              <a:t>, П. А. Электротехника : учебник для начального проф. образования.; допущено МО РФ / П. А. </a:t>
            </a:r>
            <a:r>
              <a:rPr lang="ru-RU" sz="2000" dirty="0" err="1" smtClean="0"/>
              <a:t>Бутырин</a:t>
            </a:r>
            <a:r>
              <a:rPr lang="ru-RU" sz="2000" dirty="0" smtClean="0"/>
              <a:t>, О. В. </a:t>
            </a:r>
            <a:r>
              <a:rPr lang="ru-RU" sz="2000" dirty="0" err="1" smtClean="0"/>
              <a:t>Толчеев</a:t>
            </a:r>
            <a:r>
              <a:rPr lang="ru-RU" sz="2000" dirty="0" smtClean="0"/>
              <a:t>, Ф. Н. </a:t>
            </a:r>
            <a:r>
              <a:rPr lang="ru-RU" sz="2000" dirty="0" err="1" smtClean="0"/>
              <a:t>Шакирзянов</a:t>
            </a:r>
            <a:r>
              <a:rPr lang="ru-RU" sz="2000" dirty="0" smtClean="0"/>
              <a:t>. - М. : Академия, 2006. - 272 с.</a:t>
            </a:r>
          </a:p>
          <a:p>
            <a:pPr>
              <a:buNone/>
            </a:pPr>
            <a:r>
              <a:rPr lang="ru-RU" sz="2000" dirty="0" smtClean="0"/>
              <a:t>Аннотация</a:t>
            </a:r>
            <a:r>
              <a:rPr lang="ru-RU" sz="2000" dirty="0" smtClean="0"/>
              <a:t>: Рассмотрены базовые вопросы электрических и магнитных цепей, способы производства и потребления электрической энергии. Описаны конструкция и принцип действия широко применяемых электронных приборов, электрических аппаратов и машин.</a:t>
            </a:r>
          </a:p>
          <a:p>
            <a:pPr>
              <a:buNone/>
            </a:pPr>
            <a:r>
              <a:rPr lang="ru-RU" sz="2000" dirty="0" smtClean="0"/>
              <a:t>Экземпляры: всего:10 -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.(9),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37626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31.2</a:t>
            </a:r>
          </a:p>
          <a:p>
            <a:pPr>
              <a:buNone/>
            </a:pPr>
            <a:r>
              <a:rPr lang="ru-RU" dirty="0" smtClean="0"/>
              <a:t>И 20</a:t>
            </a:r>
          </a:p>
          <a:p>
            <a:pPr>
              <a:buNone/>
            </a:pPr>
            <a:r>
              <a:rPr lang="ru-RU" dirty="0" smtClean="0"/>
              <a:t>Иванов</a:t>
            </a:r>
            <a:r>
              <a:rPr lang="ru-RU" dirty="0" smtClean="0"/>
              <a:t>, И.И. Электротехника и основы электроники : учебник.; рекомендовано УМО по университетскому политехническому образованию / И. И. Иванов, Г. И. Соловьев, В. Я. Фролов. - 7-е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- СПб. : Лань, 2012. - 736 с. - (Учебники для вузов. Специальная литература)</a:t>
            </a:r>
          </a:p>
          <a:p>
            <a:pPr>
              <a:buNone/>
            </a:pPr>
            <a:r>
              <a:rPr lang="ru-RU" dirty="0" smtClean="0"/>
              <a:t>Аннотация: Изложены основы теории электрических, электронных и магнитных цепей, рассмотрены устройство, принцип действия и характеристики электрических машин, аппаратов, электроизмерительных приборов и устройств, а также основы автоматического управления электроустановками, основы электроснабжения и др.</a:t>
            </a:r>
          </a:p>
          <a:p>
            <a:pPr>
              <a:buNone/>
            </a:pPr>
            <a:r>
              <a:rPr lang="ru-RU" dirty="0" smtClean="0"/>
              <a:t>Экземпляры: всего:12 - </a:t>
            </a:r>
            <a:r>
              <a:rPr lang="ru-RU" dirty="0" err="1" smtClean="0"/>
              <a:t>аб</a:t>
            </a:r>
            <a:r>
              <a:rPr lang="ru-RU" dirty="0" smtClean="0"/>
              <a:t>.(9), </a:t>
            </a:r>
            <a:r>
              <a:rPr lang="ru-RU" dirty="0" err="1" smtClean="0"/>
              <a:t>Чз</a:t>
            </a:r>
            <a:r>
              <a:rPr lang="ru-RU" dirty="0" smtClean="0"/>
              <a:t> №1(2), </a:t>
            </a:r>
            <a:r>
              <a:rPr lang="ru-RU" dirty="0" err="1" smtClean="0"/>
              <a:t>Чз</a:t>
            </a:r>
            <a:r>
              <a:rPr lang="ru-RU" dirty="0" smtClean="0"/>
              <a:t> №2(1</a:t>
            </a:r>
            <a:r>
              <a:rPr lang="ru-RU" dirty="0" smtClean="0"/>
              <a:t>)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7"/>
            <a:ext cx="2808312" cy="45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400600" cy="64087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32.84</a:t>
            </a:r>
          </a:p>
          <a:p>
            <a:pPr>
              <a:buNone/>
            </a:pPr>
            <a:r>
              <a:rPr lang="ru-RU" sz="8000" dirty="0" smtClean="0"/>
              <a:t>И 74</a:t>
            </a:r>
          </a:p>
          <a:p>
            <a:pPr>
              <a:buNone/>
            </a:pPr>
            <a:r>
              <a:rPr lang="ru-RU" sz="8000" dirty="0" smtClean="0"/>
              <a:t>Информационно-измерительная </a:t>
            </a:r>
            <a:r>
              <a:rPr lang="ru-RU" sz="8000" dirty="0" smtClean="0"/>
              <a:t>техника и электроника : учебник.; допущено МО РФ / ред. : Г. Г. </a:t>
            </a:r>
            <a:r>
              <a:rPr lang="ru-RU" sz="8000" dirty="0" err="1" smtClean="0"/>
              <a:t>Раннев</a:t>
            </a:r>
            <a:r>
              <a:rPr lang="ru-RU" sz="8000" dirty="0" smtClean="0"/>
              <a:t>. - М. : Академия, 2006. - 512 с.</a:t>
            </a:r>
          </a:p>
          <a:p>
            <a:pPr algn="ctr">
              <a:buNone/>
            </a:pPr>
            <a:r>
              <a:rPr lang="ru-RU" sz="8000" dirty="0" smtClean="0"/>
              <a:t> Аннотация: Рассмотрены полупроводниковые приборы; усилители переменного и постоянного токов, операционные усилители; компараторы, усилители и генераторы на операционных усилителях, логические элементы, комбинационные логические схемы, счетчики, регистры, запоминающие устройства, преобразователи кодов, индикаторы, информационно-измерительная техника; средства измерений; измерительные преобразователи и аналоговые электромеханические электроизмерительные приборы; электронные аналоговые и цифровые измерительные приборы, осциллографы, вольтметры, </a:t>
            </a:r>
            <a:r>
              <a:rPr lang="ru-RU" sz="8000" dirty="0" err="1" smtClean="0"/>
              <a:t>частомеры</a:t>
            </a:r>
            <a:r>
              <a:rPr lang="ru-RU" sz="8000" dirty="0" smtClean="0"/>
              <a:t>, информационно-измерительные системы.</a:t>
            </a:r>
          </a:p>
          <a:p>
            <a:pPr>
              <a:buNone/>
            </a:pPr>
            <a:r>
              <a:rPr lang="ru-RU" sz="8000" dirty="0" smtClean="0"/>
              <a:t>Экземпляры: всего:3 -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.(3)</a:t>
            </a:r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6642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</a:t>
            </a:r>
          </a:p>
          <a:p>
            <a:pPr>
              <a:buNone/>
            </a:pPr>
            <a:r>
              <a:rPr lang="ru-RU" sz="2000" dirty="0" smtClean="0"/>
              <a:t>К 89</a:t>
            </a:r>
          </a:p>
          <a:p>
            <a:pPr>
              <a:buNone/>
            </a:pPr>
            <a:r>
              <a:rPr lang="ru-RU" sz="2000" dirty="0" smtClean="0"/>
              <a:t>Кузовкин</a:t>
            </a:r>
            <a:r>
              <a:rPr lang="ru-RU" sz="2000" dirty="0" smtClean="0"/>
              <a:t>, В. А. Электротехника и электроника : учебник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В. А. Кузовкин, В. В. Филатов.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- 431 с. - (Бакалавр. Академический </a:t>
            </a:r>
            <a:r>
              <a:rPr lang="ru-RU" sz="2000" dirty="0" smtClean="0"/>
              <a:t>курс)</a:t>
            </a:r>
          </a:p>
          <a:p>
            <a:pPr>
              <a:buNone/>
            </a:pPr>
            <a:r>
              <a:rPr lang="ru-RU" sz="2000" dirty="0" smtClean="0"/>
              <a:t>Аннотация: Приведены физические основы электромагнитных явлений.</a:t>
            </a:r>
          </a:p>
          <a:p>
            <a:pPr>
              <a:buNone/>
            </a:pPr>
            <a:r>
              <a:rPr lang="ru-RU" sz="2000" dirty="0" smtClean="0"/>
              <a:t>Экземпляры</a:t>
            </a:r>
            <a:r>
              <a:rPr lang="ru-RU" sz="2000" dirty="0" smtClean="0"/>
              <a:t>: всего:20 -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.(16),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№1(2),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</a:t>
            </a:r>
            <a:r>
              <a:rPr lang="ru-RU" sz="2000" dirty="0" smtClean="0"/>
              <a:t>)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80831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</a:t>
            </a:r>
          </a:p>
          <a:p>
            <a:pPr>
              <a:buNone/>
            </a:pPr>
            <a:r>
              <a:rPr lang="ru-RU" sz="2000" dirty="0" smtClean="0"/>
              <a:t>М 60</a:t>
            </a:r>
          </a:p>
          <a:p>
            <a:pPr>
              <a:buNone/>
            </a:pPr>
            <a:r>
              <a:rPr lang="ru-RU" sz="2000" dirty="0" err="1" smtClean="0"/>
              <a:t>Миленина</a:t>
            </a:r>
            <a:r>
              <a:rPr lang="ru-RU" sz="2000" dirty="0" smtClean="0"/>
              <a:t>, С. А.  Электротехника, электроника и </a:t>
            </a:r>
            <a:r>
              <a:rPr lang="ru-RU" sz="2000" dirty="0" err="1" smtClean="0"/>
              <a:t>схемотехника</a:t>
            </a:r>
            <a:r>
              <a:rPr lang="ru-RU" sz="2000" dirty="0" smtClean="0"/>
              <a:t>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С. А. </a:t>
            </a:r>
            <a:r>
              <a:rPr lang="ru-RU" sz="2000" dirty="0" err="1" smtClean="0"/>
              <a:t>Миленина</a:t>
            </a:r>
            <a:r>
              <a:rPr lang="ru-RU" sz="2000" dirty="0" smtClean="0"/>
              <a:t>; под ред. Н. К. </a:t>
            </a:r>
            <a:r>
              <a:rPr lang="ru-RU" sz="2000" dirty="0" err="1" smtClean="0"/>
              <a:t>Миленина</a:t>
            </a:r>
            <a:r>
              <a:rPr lang="ru-RU" sz="2000" dirty="0" smtClean="0"/>
              <a:t>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- 510 с. - (Бакалавр. Академический курс)</a:t>
            </a:r>
          </a:p>
          <a:p>
            <a:pPr>
              <a:buNone/>
            </a:pPr>
            <a:r>
              <a:rPr lang="ru-RU" sz="2000" dirty="0" smtClean="0"/>
              <a:t>Аннотация: Рассмотрены основные методы расчета установившихся и переходных процессов в электрических цепях.</a:t>
            </a:r>
          </a:p>
          <a:p>
            <a:pPr>
              <a:buNone/>
            </a:pPr>
            <a:r>
              <a:rPr lang="ru-RU" sz="2000" dirty="0" smtClean="0"/>
              <a:t>Экземпляры: всего:20 -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.(18),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7527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</a:t>
            </a:r>
          </a:p>
          <a:p>
            <a:pPr>
              <a:buNone/>
            </a:pPr>
            <a:r>
              <a:rPr lang="ru-RU" sz="2000" dirty="0" smtClean="0"/>
              <a:t>Н 74</a:t>
            </a:r>
          </a:p>
          <a:p>
            <a:pPr>
              <a:buNone/>
            </a:pPr>
            <a:r>
              <a:rPr lang="ru-RU" sz="2000" dirty="0" smtClean="0"/>
              <a:t>Новожилов</a:t>
            </a:r>
            <a:r>
              <a:rPr lang="ru-RU" sz="2000" dirty="0" smtClean="0"/>
              <a:t>, О. П. Электротехника и электроника : учебник для бакалавров / О. П. Новожилов. - 2-е изд., </a:t>
            </a:r>
            <a:r>
              <a:rPr lang="ru-RU" sz="2000" dirty="0" err="1" smtClean="0"/>
              <a:t>исправ</a:t>
            </a:r>
            <a:r>
              <a:rPr lang="ru-RU" sz="2000" dirty="0" smtClean="0"/>
              <a:t>. и доп.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- 653 с. - (Бакалавр. Базовый курс)</a:t>
            </a:r>
          </a:p>
          <a:p>
            <a:pPr>
              <a:buNone/>
            </a:pPr>
            <a:r>
              <a:rPr lang="ru-RU" sz="2000" dirty="0" smtClean="0"/>
              <a:t>Аннотация</a:t>
            </a:r>
            <a:r>
              <a:rPr lang="ru-RU" sz="2000" dirty="0" smtClean="0"/>
              <a:t>: Представленный материал в равной мере отражает обе части дисциплины "Электротехника и электроника".</a:t>
            </a:r>
          </a:p>
          <a:p>
            <a:pPr>
              <a:buNone/>
            </a:pPr>
            <a:r>
              <a:rPr lang="ru-RU" sz="2000" dirty="0" smtClean="0"/>
              <a:t>Экземпляры: всего:1 -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280831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31.211</a:t>
            </a:r>
          </a:p>
          <a:p>
            <a:pPr>
              <a:buNone/>
            </a:pPr>
            <a:r>
              <a:rPr lang="ru-RU" sz="2000" dirty="0" smtClean="0"/>
              <a:t>П 58</a:t>
            </a:r>
          </a:p>
          <a:p>
            <a:pPr>
              <a:buNone/>
            </a:pPr>
            <a:r>
              <a:rPr lang="ru-RU" sz="2000" dirty="0" smtClean="0"/>
              <a:t>Попов</a:t>
            </a:r>
            <a:r>
              <a:rPr lang="ru-RU" sz="2000" dirty="0" smtClean="0"/>
              <a:t>, В.П. Основы теории цепей : учебник для бакалавров / В. П. Попов.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2015. - 696 с. - (Бакалавр. Базовый курс)</a:t>
            </a:r>
          </a:p>
          <a:p>
            <a:pPr>
              <a:buNone/>
            </a:pPr>
            <a:r>
              <a:rPr lang="ru-RU" sz="2000" dirty="0" smtClean="0"/>
              <a:t>Аннотация</a:t>
            </a:r>
            <a:r>
              <a:rPr lang="ru-RU" sz="2000" dirty="0" smtClean="0"/>
              <a:t>: Книга представляет собой учебник по основам теории электрических цепей.</a:t>
            </a:r>
          </a:p>
          <a:p>
            <a:pPr>
              <a:buNone/>
            </a:pPr>
            <a:r>
              <a:rPr lang="ru-RU" sz="2000" dirty="0" smtClean="0"/>
              <a:t>Экземпляры: всего:20 -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.(18),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</a:t>
            </a:r>
            <a:r>
              <a:rPr lang="ru-RU" sz="2000" dirty="0" smtClean="0"/>
              <a:t>)</a:t>
            </a:r>
            <a:r>
              <a:rPr lang="ru-RU" sz="2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8803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31.22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 74</a:t>
            </a:r>
          </a:p>
          <a:p>
            <a:pPr>
              <a:buNone/>
            </a:pPr>
            <a:r>
              <a:rPr lang="ru-RU" sz="2000" dirty="0" smtClean="0"/>
              <a:t>Справочник </a:t>
            </a:r>
            <a:r>
              <a:rPr lang="ru-RU" sz="2000" dirty="0" smtClean="0"/>
              <a:t>по основам теоретической электротехники : учебное пособие / ред.: Ю. А. Бычков, В. М. </a:t>
            </a:r>
            <a:r>
              <a:rPr lang="ru-RU" sz="2000" dirty="0" err="1" smtClean="0"/>
              <a:t>Золотницкий</a:t>
            </a:r>
            <a:r>
              <a:rPr lang="ru-RU" sz="2000" dirty="0" smtClean="0"/>
              <a:t>. - СПб. : Лань, 2012. - 368 с. </a:t>
            </a:r>
          </a:p>
          <a:p>
            <a:pPr>
              <a:buNone/>
            </a:pPr>
            <a:r>
              <a:rPr lang="ru-RU" sz="2000" dirty="0" smtClean="0"/>
              <a:t>Аннотация: Содержание справочника соответствует программе курсов "Теоретические основы электротехники" и "Теория электрических цепей" . </a:t>
            </a:r>
          </a:p>
          <a:p>
            <a:pPr>
              <a:buNone/>
            </a:pPr>
            <a:r>
              <a:rPr lang="ru-RU" sz="2000" dirty="0" smtClean="0"/>
              <a:t>Экземпляры: всего:12 -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.(11),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6642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/>
              <a:t>31.2</a:t>
            </a:r>
          </a:p>
          <a:p>
            <a:pPr>
              <a:buNone/>
            </a:pPr>
            <a:r>
              <a:rPr lang="ru-RU" sz="2200" dirty="0" smtClean="0"/>
              <a:t>Т 30</a:t>
            </a:r>
          </a:p>
          <a:p>
            <a:pPr>
              <a:buNone/>
            </a:pPr>
            <a:r>
              <a:rPr lang="ru-RU" sz="2200" dirty="0" err="1" smtClean="0"/>
              <a:t>Демирчян</a:t>
            </a:r>
            <a:r>
              <a:rPr lang="ru-RU" sz="2200" dirty="0" smtClean="0"/>
              <a:t>, К. С.  Теоретические основы электротехники / К. С. </a:t>
            </a:r>
            <a:r>
              <a:rPr lang="ru-RU" sz="2200" dirty="0" err="1" smtClean="0"/>
              <a:t>Демирчян</a:t>
            </a:r>
            <a:r>
              <a:rPr lang="ru-RU" sz="2200" dirty="0" smtClean="0"/>
              <a:t>, Л. Р. Нейман, Н. В. </a:t>
            </a:r>
            <a:r>
              <a:rPr lang="ru-RU" sz="2200" dirty="0" err="1" smtClean="0"/>
              <a:t>Коровкин</a:t>
            </a:r>
            <a:r>
              <a:rPr lang="ru-RU" sz="2200" dirty="0" smtClean="0"/>
              <a:t> ; учебник.; допущено МО и науки РФ. - СПб. : Питер. - 2009</a:t>
            </a:r>
          </a:p>
          <a:p>
            <a:pPr>
              <a:buNone/>
            </a:pPr>
            <a:r>
              <a:rPr lang="ru-RU" sz="2200" dirty="0" smtClean="0"/>
              <a:t>Т.1. - 5-е изд. - 512 с.</a:t>
            </a:r>
          </a:p>
          <a:p>
            <a:pPr>
              <a:buNone/>
            </a:pPr>
            <a:r>
              <a:rPr lang="ru-RU" sz="2200" dirty="0" smtClean="0"/>
              <a:t> Аннотация: Обобщены основные сведения об электромагнитных явлениях и сформулированы основные понятия и законы теории электрических и магнитных цепей. Изложены свойства линейных электрических цепей; приведены методы расчета установившихся процессов в электрических цепях.</a:t>
            </a:r>
          </a:p>
          <a:p>
            <a:pPr>
              <a:buNone/>
            </a:pPr>
            <a:r>
              <a:rPr lang="ru-RU" sz="2200" dirty="0" smtClean="0"/>
              <a:t>Экземпляры: всего:14 -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.(12),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№2(2)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8803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31.211</a:t>
            </a:r>
          </a:p>
          <a:p>
            <a:pPr>
              <a:buNone/>
            </a:pPr>
            <a:r>
              <a:rPr lang="ru-RU" sz="2000" dirty="0" smtClean="0"/>
              <a:t>Т 33</a:t>
            </a:r>
          </a:p>
          <a:p>
            <a:pPr>
              <a:buNone/>
            </a:pPr>
            <a:r>
              <a:rPr lang="ru-RU" sz="2000" dirty="0" smtClean="0"/>
              <a:t>Теоретические </a:t>
            </a:r>
            <a:r>
              <a:rPr lang="ru-RU" sz="2000" dirty="0" smtClean="0"/>
              <a:t>основы электротехники. Сборник задач : учебное </a:t>
            </a:r>
            <a:r>
              <a:rPr lang="ru-RU" sz="2000" dirty="0" smtClean="0"/>
              <a:t>пособие; </a:t>
            </a:r>
            <a:r>
              <a:rPr lang="ru-RU" sz="2000" dirty="0" smtClean="0"/>
              <a:t>рекомендовано МО РФ / ред. Л. А. Бессонов. - 5-е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- 528 с. - (Серия: Бакалавр. Углубленный курс)</a:t>
            </a:r>
          </a:p>
          <a:p>
            <a:pPr>
              <a:buNone/>
            </a:pPr>
            <a:r>
              <a:rPr lang="ru-RU" sz="2000" dirty="0" smtClean="0"/>
              <a:t>Аннотация: В сборнике приведены задачи по всем разделам курса ТОЭ, Даны решения некоторых из них.</a:t>
            </a:r>
          </a:p>
          <a:p>
            <a:pPr>
              <a:buNone/>
            </a:pPr>
            <a:r>
              <a:rPr lang="ru-RU" sz="2000" dirty="0" smtClean="0"/>
              <a:t>Экземпляры: всего:2 -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</a:t>
            </a:r>
            <a:r>
              <a:rPr lang="ru-RU" sz="2000" dirty="0" smtClean="0"/>
              <a:t>)</a:t>
            </a:r>
            <a:r>
              <a:rPr lang="ru-RU" sz="2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7560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31.211</a:t>
            </a:r>
          </a:p>
          <a:p>
            <a:pPr>
              <a:buNone/>
            </a:pPr>
            <a:r>
              <a:rPr lang="ru-RU" sz="2000" dirty="0" smtClean="0"/>
              <a:t>А 85</a:t>
            </a:r>
          </a:p>
          <a:p>
            <a:pPr>
              <a:buNone/>
            </a:pPr>
            <a:r>
              <a:rPr lang="ru-RU" sz="2000" dirty="0" smtClean="0"/>
              <a:t>Арсеньев, Г. Н.  Основы теории цепей: практикум : учебное пособие.; допущено Министерством обороны РФ / Г. Н. Арсеньев, И. И. Градов. - М. : ФОРУМ: ИНФРА-М, 2011. - 336 с. - (Высшее образование)</a:t>
            </a:r>
          </a:p>
          <a:p>
            <a:pPr>
              <a:buNone/>
            </a:pPr>
            <a:r>
              <a:rPr lang="ru-RU" sz="2000" dirty="0" smtClean="0"/>
              <a:t>Аннотация</a:t>
            </a:r>
            <a:r>
              <a:rPr lang="ru-RU" sz="2000" dirty="0" smtClean="0"/>
              <a:t>: Излагаются практические вопросы применения инженерных методов анализа и расчета электрических цепей. </a:t>
            </a:r>
          </a:p>
          <a:p>
            <a:pPr>
              <a:buNone/>
            </a:pPr>
            <a:r>
              <a:rPr lang="ru-RU" sz="2000" dirty="0" smtClean="0"/>
              <a:t>Экземпляры: всего:12 -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.(11),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6642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31.221</a:t>
            </a:r>
          </a:p>
          <a:p>
            <a:pPr>
              <a:buNone/>
            </a:pPr>
            <a:r>
              <a:rPr lang="ru-RU" sz="2000" dirty="0" smtClean="0"/>
              <a:t>Х 94</a:t>
            </a:r>
          </a:p>
          <a:p>
            <a:pPr>
              <a:buNone/>
            </a:pPr>
            <a:r>
              <a:rPr lang="ru-RU" sz="2000" dirty="0" err="1" smtClean="0"/>
              <a:t>Хромоин</a:t>
            </a:r>
            <a:r>
              <a:rPr lang="ru-RU" sz="2000" dirty="0" smtClean="0"/>
              <a:t>, П.К. Электрические измерения : учебное пособие.; рекомендовано Методическим советом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- методического центра по профессиональному образованию / П. К. </a:t>
            </a:r>
            <a:r>
              <a:rPr lang="ru-RU" sz="2000" dirty="0" err="1" smtClean="0"/>
              <a:t>Хромоин</a:t>
            </a:r>
            <a:r>
              <a:rPr lang="ru-RU" sz="2000" dirty="0" smtClean="0"/>
              <a:t>. - 2-е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М. : Форум, 2011. - 288 с.</a:t>
            </a:r>
          </a:p>
          <a:p>
            <a:pPr>
              <a:buNone/>
            </a:pPr>
            <a:r>
              <a:rPr lang="ru-RU" sz="2000" dirty="0" smtClean="0"/>
              <a:t>Аннотация: Учебное пособие предназначено для студентов образовательных учреждений среднего профессионального образования, обучающихся по специальности "Монтаж, наладка и эксплуатация электрооборудования предприятий и гражданских зданий".</a:t>
            </a:r>
          </a:p>
          <a:p>
            <a:pPr>
              <a:buNone/>
            </a:pPr>
            <a:r>
              <a:rPr lang="ru-RU" sz="2000" dirty="0" smtClean="0"/>
              <a:t>Экземпляры: всего:15 -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.(13),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№2(2)</a:t>
            </a:r>
          </a:p>
          <a:p>
            <a:endParaRPr lang="ru-RU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27363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31.23</a:t>
            </a:r>
          </a:p>
          <a:p>
            <a:pPr>
              <a:buNone/>
            </a:pPr>
            <a:r>
              <a:rPr lang="ru-RU" sz="8000" dirty="0" smtClean="0"/>
              <a:t>Э 45</a:t>
            </a:r>
          </a:p>
          <a:p>
            <a:pPr>
              <a:buNone/>
            </a:pPr>
            <a:r>
              <a:rPr lang="ru-RU" sz="8000" dirty="0" smtClean="0"/>
              <a:t>Электротехнические </a:t>
            </a:r>
            <a:r>
              <a:rPr lang="ru-RU" sz="8000" dirty="0" smtClean="0"/>
              <a:t>и конструкционные материалы : учебное пособие для студентов сред. проф. образования.; допущено МО РФ / ред. : В. А. </a:t>
            </a:r>
            <a:r>
              <a:rPr lang="ru-RU" sz="8000" dirty="0" err="1" smtClean="0"/>
              <a:t>Филиков</a:t>
            </a:r>
            <a:r>
              <a:rPr lang="ru-RU" sz="8000" dirty="0" smtClean="0"/>
              <a:t>. - 3-е изд., исправленное. - М. : Академия, 2007. - 280 </a:t>
            </a:r>
            <a:r>
              <a:rPr lang="ru-RU" sz="8000" dirty="0" smtClean="0"/>
              <a:t>с. Аннотация</a:t>
            </a:r>
            <a:r>
              <a:rPr lang="ru-RU" sz="8000" dirty="0" smtClean="0"/>
              <a:t>: </a:t>
            </a:r>
            <a:r>
              <a:rPr lang="ru-RU" sz="8000" dirty="0" smtClean="0"/>
              <a:t>Рассмотрены </a:t>
            </a:r>
            <a:r>
              <a:rPr lang="ru-RU" sz="8000" dirty="0" smtClean="0"/>
              <a:t>технологии их получения, переработки, эксплуатации, утилизации, контроля и измерения параметров. Изложены основы металловедения и способы обработки металлов; приведены области применения электротехнических материалов и их классификация; даны основы физики диэлектрических материалов; рассмотрены свойства, технологии получения и применение газообразных, жидких и твердых электроизоляционных материалов, проводниковых, полупроводниковых и магнитных материалов.</a:t>
            </a:r>
          </a:p>
          <a:p>
            <a:pPr>
              <a:buNone/>
            </a:pPr>
            <a:r>
              <a:rPr lang="ru-RU" sz="8000" dirty="0" smtClean="0"/>
              <a:t>Экземпляры: всего:20 -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.(19),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88032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</a:t>
            </a:r>
          </a:p>
          <a:p>
            <a:pPr>
              <a:buNone/>
            </a:pPr>
            <a:r>
              <a:rPr lang="ru-RU" sz="2000" dirty="0" smtClean="0"/>
              <a:t>А 85</a:t>
            </a:r>
          </a:p>
          <a:p>
            <a:pPr>
              <a:buNone/>
            </a:pPr>
            <a:r>
              <a:rPr lang="ru-RU" sz="2000" dirty="0" smtClean="0"/>
              <a:t>Арсеньев</a:t>
            </a:r>
            <a:r>
              <a:rPr lang="ru-RU" sz="2000" dirty="0" smtClean="0"/>
              <a:t>, Г. Н.</a:t>
            </a:r>
          </a:p>
          <a:p>
            <a:pPr>
              <a:buNone/>
            </a:pPr>
            <a:r>
              <a:rPr lang="ru-RU" sz="2000" dirty="0" smtClean="0"/>
              <a:t>Основы теории цепей : учебное пособие.; рекомендовано Общевойсковой академией Вооруженных Сил РФ / Г. Н. Арсеньев, В. Н. Бондаренко, И. А. Чепурнов. - М. : Форум, 2011. - 448 с. - (Высшее образование)</a:t>
            </a:r>
          </a:p>
          <a:p>
            <a:pPr>
              <a:buNone/>
            </a:pPr>
            <a:r>
              <a:rPr lang="ru-RU" sz="2000" dirty="0" smtClean="0"/>
              <a:t>Аннотация: Изложены вопросы теории электрических линейных и нелинейных цепей, даны общие теоретические сведения о методах расчета, показана методика применения методов расчета, входящих в программы подготовки специалистов по направлению "Радиотехника".</a:t>
            </a:r>
          </a:p>
          <a:p>
            <a:pPr>
              <a:buNone/>
            </a:pPr>
            <a:r>
              <a:rPr lang="ru-RU" sz="2000" dirty="0" smtClean="0"/>
              <a:t>Экземпляры: всего:12 -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.(11),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9523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31.21</a:t>
            </a:r>
          </a:p>
          <a:p>
            <a:pPr>
              <a:buNone/>
            </a:pPr>
            <a:r>
              <a:rPr lang="ru-RU" dirty="0" smtClean="0"/>
              <a:t>Б 33</a:t>
            </a:r>
          </a:p>
          <a:p>
            <a:pPr>
              <a:buNone/>
            </a:pPr>
            <a:r>
              <a:rPr lang="ru-RU" dirty="0" err="1" smtClean="0"/>
              <a:t>Башарин</a:t>
            </a:r>
            <a:r>
              <a:rPr lang="ru-RU" dirty="0" smtClean="0"/>
              <a:t>, С. А. Теоретические основы электротехники: Теория электрических цепей и электромагнитного поля : учебное пособие.; допущено УМО по образованию в области энергетики / С. А. </a:t>
            </a:r>
            <a:r>
              <a:rPr lang="ru-RU" dirty="0" err="1" smtClean="0"/>
              <a:t>Башарин</a:t>
            </a:r>
            <a:r>
              <a:rPr lang="ru-RU" dirty="0" smtClean="0"/>
              <a:t>, В. В. Федоров. - М. : Академия, 2007. - 304 с.</a:t>
            </a:r>
          </a:p>
          <a:p>
            <a:pPr>
              <a:buNone/>
            </a:pPr>
            <a:r>
              <a:rPr lang="ru-RU" dirty="0" smtClean="0"/>
              <a:t>Аннотация: Изложены основы теории электрических цепей и электромагнитного поля. Наряду с традиционными материалами в учебник вошли новые положения теории матричного анализа электрических цепей, распространения электромагнитных волн вдоль направляющих систем и в многослойных средах.</a:t>
            </a:r>
          </a:p>
          <a:p>
            <a:pPr>
              <a:buNone/>
            </a:pPr>
            <a:r>
              <a:rPr lang="ru-RU" dirty="0" smtClean="0"/>
              <a:t>Экземпляры: всего:10 - </a:t>
            </a:r>
            <a:r>
              <a:rPr lang="ru-RU" dirty="0" err="1" smtClean="0"/>
              <a:t>аб</a:t>
            </a:r>
            <a:r>
              <a:rPr lang="ru-RU" dirty="0" smtClean="0"/>
              <a:t>.(8), </a:t>
            </a:r>
            <a:r>
              <a:rPr lang="ru-RU" dirty="0" err="1" smtClean="0"/>
              <a:t>Чз</a:t>
            </a:r>
            <a:r>
              <a:rPr lang="ru-RU" dirty="0" smtClean="0"/>
              <a:t> №2(1), </a:t>
            </a:r>
            <a:r>
              <a:rPr lang="ru-RU" dirty="0" err="1" smtClean="0"/>
              <a:t>Чз</a:t>
            </a:r>
            <a:r>
              <a:rPr lang="ru-RU" dirty="0" smtClean="0"/>
              <a:t> №1(1)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7363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/>
              <a:t>31.2</a:t>
            </a:r>
          </a:p>
          <a:p>
            <a:pPr>
              <a:buNone/>
            </a:pPr>
            <a:r>
              <a:rPr lang="ru-RU" sz="2200" dirty="0" smtClean="0"/>
              <a:t>Б 43</a:t>
            </a:r>
          </a:p>
          <a:p>
            <a:pPr>
              <a:buNone/>
            </a:pPr>
            <a:r>
              <a:rPr lang="ru-RU" sz="2200" dirty="0" smtClean="0"/>
              <a:t>Белов</a:t>
            </a:r>
            <a:r>
              <a:rPr lang="ru-RU" sz="2200" dirty="0" smtClean="0"/>
              <a:t>, Н. В. Электротехника и основы электроники : учебное пособие / Н. В. Белов, Ю. С. Волков. - СПб. : Лань, 2012. - 432 с. - (Учебники для вузов. Специальная литература)</a:t>
            </a:r>
          </a:p>
          <a:p>
            <a:pPr>
              <a:buNone/>
            </a:pPr>
            <a:r>
              <a:rPr lang="ru-RU" sz="2200" dirty="0" smtClean="0"/>
              <a:t> Аннотация: Большое внимание уделено практическому применению электротехнических и электронных устройств : назначению, принципу действия, техническим возможностям, особенностям эксплуатации. Даны примеры расчета величин, состояния цепей и типовых режимов электрических машин и трансформаторов, выбора двигателя и </a:t>
            </a:r>
            <a:r>
              <a:rPr lang="ru-RU" sz="2200" dirty="0" err="1" smtClean="0"/>
              <a:t>токопровода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Экземпляры: всего:12 -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.(9),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№1(2), ЧЗ №2(1)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096344" cy="50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31.211</a:t>
            </a:r>
          </a:p>
          <a:p>
            <a:pPr>
              <a:buNone/>
            </a:pPr>
            <a:r>
              <a:rPr lang="ru-RU" sz="2000" dirty="0" smtClean="0"/>
              <a:t>Б 43</a:t>
            </a:r>
          </a:p>
          <a:p>
            <a:pPr>
              <a:buNone/>
            </a:pPr>
            <a:r>
              <a:rPr lang="ru-RU" sz="2000" dirty="0" smtClean="0"/>
              <a:t>Белецкий</a:t>
            </a:r>
            <a:r>
              <a:rPr lang="ru-RU" sz="2000" dirty="0" smtClean="0"/>
              <a:t>, А. Ф. Теория линейных электрических цепей : учебник / А. Ф. Белецкий. - 2-е изд., стереотипное. - СПб. : Лань, 2009. - 544 с. - (Учебники для вузов. Специальная литература)</a:t>
            </a:r>
          </a:p>
          <a:p>
            <a:pPr>
              <a:buNone/>
            </a:pPr>
            <a:r>
              <a:rPr lang="ru-RU" sz="2000" dirty="0" smtClean="0"/>
              <a:t>Аннотация: Излагаются основные понятия, определения, законы и теоремы современной теории линейных пассивных и активных электрических цепей.</a:t>
            </a:r>
          </a:p>
          <a:p>
            <a:pPr>
              <a:buNone/>
            </a:pPr>
            <a:r>
              <a:rPr lang="ru-RU" sz="2000" dirty="0" smtClean="0"/>
              <a:t>Экземпляры: всего:30 -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.(28),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280831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</a:t>
            </a:r>
          </a:p>
          <a:p>
            <a:pPr>
              <a:buNone/>
            </a:pPr>
            <a:r>
              <a:rPr lang="ru-RU" sz="2000" dirty="0" smtClean="0"/>
              <a:t>Б 53</a:t>
            </a:r>
          </a:p>
          <a:p>
            <a:pPr>
              <a:buNone/>
            </a:pPr>
            <a:r>
              <a:rPr lang="ru-RU" sz="2000" dirty="0" smtClean="0"/>
              <a:t>Бессонов</a:t>
            </a:r>
            <a:r>
              <a:rPr lang="ru-RU" sz="2000" dirty="0" smtClean="0"/>
              <a:t>, Л. А. Теоретические основы электротехники. Электрические цепи : учебник / Л. А. Бессонов. - 12-е изд., </a:t>
            </a:r>
            <a:r>
              <a:rPr lang="ru-RU" sz="2000" dirty="0" err="1" smtClean="0"/>
              <a:t>исправ</a:t>
            </a:r>
            <a:r>
              <a:rPr lang="ru-RU" sz="2000" dirty="0" smtClean="0"/>
              <a:t>. и доп.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- 701 с. - (Бакалавр. Углубленный курс)</a:t>
            </a:r>
          </a:p>
          <a:p>
            <a:pPr>
              <a:buNone/>
            </a:pPr>
            <a:r>
              <a:rPr lang="ru-RU" sz="2000" dirty="0" smtClean="0"/>
              <a:t>Аннотация: Рассмотрены традиционные и новые вопросы теории линейных и нелинейных электрических цепей.</a:t>
            </a:r>
          </a:p>
          <a:p>
            <a:pPr>
              <a:buNone/>
            </a:pPr>
            <a:r>
              <a:rPr lang="ru-RU" sz="2000" dirty="0" smtClean="0"/>
              <a:t>Экземпляры: всего:20 -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.(18),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</a:t>
            </a:r>
            <a:r>
              <a:rPr lang="ru-RU" sz="2000" dirty="0" smtClean="0"/>
              <a:t>)</a:t>
            </a:r>
            <a:r>
              <a:rPr lang="ru-RU" sz="2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8083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31.211</a:t>
            </a:r>
          </a:p>
          <a:p>
            <a:pPr>
              <a:buNone/>
            </a:pPr>
            <a:r>
              <a:rPr lang="ru-RU" sz="2000" dirty="0" smtClean="0"/>
              <a:t>Б 53</a:t>
            </a:r>
          </a:p>
          <a:p>
            <a:pPr>
              <a:buNone/>
            </a:pPr>
            <a:r>
              <a:rPr lang="ru-RU" sz="2000" dirty="0" smtClean="0"/>
              <a:t>Бессонов</a:t>
            </a:r>
            <a:r>
              <a:rPr lang="ru-RU" sz="2000" dirty="0" smtClean="0"/>
              <a:t>, Л. А. Теоретические основы электротехники. Электромагнитное поле : учебник для бакалавров.; допущено МО РФ / Л. А. Бессонов. - 11-е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М. :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2014. - 317 с. - (Серия: Бакалавр. Углубленный курс)</a:t>
            </a:r>
          </a:p>
          <a:p>
            <a:pPr>
              <a:buNone/>
            </a:pPr>
            <a:r>
              <a:rPr lang="ru-RU" sz="2000" dirty="0" smtClean="0"/>
              <a:t>Аннотация: Рассмотрены традиционные и появившиеся за последние годы новые вопросы и методы расчета физических процессов в электрических, магнитных и электромагнитных полях, предусмотренные программой курса ТОЭ.</a:t>
            </a:r>
          </a:p>
          <a:p>
            <a:pPr>
              <a:buNone/>
            </a:pPr>
            <a:r>
              <a:rPr lang="ru-RU" sz="2000" dirty="0" smtClean="0"/>
              <a:t>Экземпляры: всего:1 -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6642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60648"/>
            <a:ext cx="5328592" cy="58655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31.261</a:t>
            </a:r>
          </a:p>
          <a:p>
            <a:pPr>
              <a:buNone/>
            </a:pPr>
            <a:r>
              <a:rPr lang="ru-RU" dirty="0" smtClean="0"/>
              <a:t>Б 87</a:t>
            </a:r>
          </a:p>
          <a:p>
            <a:pPr>
              <a:buNone/>
            </a:pPr>
            <a:r>
              <a:rPr lang="ru-RU" dirty="0" smtClean="0"/>
              <a:t>Браун</a:t>
            </a:r>
            <a:r>
              <a:rPr lang="ru-RU" dirty="0" smtClean="0"/>
              <a:t>, Марк. Электрические цепи и электротехнические устройства. Диагностика неисправностей / М. Браун, Д. </a:t>
            </a:r>
            <a:r>
              <a:rPr lang="ru-RU" dirty="0" err="1" smtClean="0"/>
              <a:t>Раутани</a:t>
            </a:r>
            <a:r>
              <a:rPr lang="ru-RU" dirty="0" smtClean="0"/>
              <a:t>, Д. </a:t>
            </a:r>
            <a:r>
              <a:rPr lang="ru-RU" dirty="0" err="1" smtClean="0"/>
              <a:t>Пэтил</a:t>
            </a:r>
            <a:r>
              <a:rPr lang="ru-RU" dirty="0" smtClean="0"/>
              <a:t>. - 3-е изд. - М. : </a:t>
            </a:r>
            <a:r>
              <a:rPr lang="ru-RU" dirty="0" err="1" smtClean="0"/>
              <a:t>Додэка</a:t>
            </a:r>
            <a:r>
              <a:rPr lang="ru-RU" dirty="0" smtClean="0"/>
              <a:t> - ХХI, 2012. - 328 с.</a:t>
            </a:r>
          </a:p>
          <a:p>
            <a:pPr>
              <a:buNone/>
            </a:pPr>
            <a:r>
              <a:rPr lang="ru-RU" dirty="0" smtClean="0"/>
              <a:t>Аннотация: Книга представляет собой практическое руководство по поиску неисправностей в электротехнических системах. Кратко изложены основополагающие сведения об электрических цепях и электротехнических устройствах, даны понятия об электрических и логических схемах, описаны основные виды цепей управления, лестничные логические схемы, а также рассмотрены отдельные элементы и режимы управления.</a:t>
            </a:r>
          </a:p>
          <a:p>
            <a:pPr>
              <a:buNone/>
            </a:pPr>
            <a:r>
              <a:rPr lang="ru-RU" dirty="0" smtClean="0"/>
              <a:t>Экземпляры: всего:6 - </a:t>
            </a:r>
            <a:r>
              <a:rPr lang="ru-RU" dirty="0" err="1" smtClean="0"/>
              <a:t>аб</a:t>
            </a:r>
            <a:r>
              <a:rPr lang="ru-RU" dirty="0" smtClean="0"/>
              <a:t>.(5), </a:t>
            </a:r>
            <a:r>
              <a:rPr lang="ru-RU" dirty="0" err="1" smtClean="0"/>
              <a:t>Чз</a:t>
            </a:r>
            <a:r>
              <a:rPr lang="ru-RU" dirty="0" smtClean="0"/>
              <a:t> №2(1)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3762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1969</Words>
  <Application>Microsoft Office PowerPoint</Application>
  <PresentationFormat>Экран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cp:lastModifiedBy>bibl2</cp:lastModifiedBy>
  <cp:revision>9</cp:revision>
  <dcterms:modified xsi:type="dcterms:W3CDTF">2016-11-23T04:07:43Z</dcterms:modified>
</cp:coreProperties>
</file>